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6" r:id="rId3"/>
    <p:sldId id="266" r:id="rId4"/>
    <p:sldId id="259" r:id="rId5"/>
    <p:sldId id="260" r:id="rId6"/>
    <p:sldId id="258" r:id="rId7"/>
    <p:sldId id="261" r:id="rId8"/>
    <p:sldId id="277" r:id="rId9"/>
    <p:sldId id="262" r:id="rId10"/>
    <p:sldId id="267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E3989-4EA1-45EC-9C58-290503157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BA12BC-67E2-402F-8AB4-2B13B7CBAE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7A303-589E-43B7-A2DC-9742CFEAB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13667D-F8DA-4E66-AC46-A08ECF08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673298-7F1A-4E09-A5E6-79A8FF0D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80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6B721-3BE9-43DF-91E3-2DCA5093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A4C7AE-B728-4880-A474-F7A6B75AA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4FAABB-A65A-4082-90F4-FDB925F4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FE7968-32D2-402E-B1B7-0A10C8DD8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1B59A-4378-4B13-BDCA-D123FC66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2FA471-56C1-46D8-8E24-10A29CC0F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0DF367-03E6-48EB-981F-E9DB87B82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CE9728-2B6A-4C32-85FE-98214464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DB755-D06D-4390-A884-B9087AAF7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0A7725-8001-4743-9C3C-A3134D86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3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54F13-8C06-4E88-916F-28B57A56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46BA6A-7812-493F-BF4F-B932AB32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AACA86-EA09-445A-94B3-1BA3B6A1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9A103-7281-4E9C-A520-70B46B916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307ED3-E4E3-4E6B-9897-85534C41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5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12544-DFC6-40D4-85C2-5C4C945A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9B300-E566-4166-B15D-0443CB14C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4A818-B23F-4A76-9E45-CAD32277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D7677E-4628-4410-AFC7-4C76E663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FE1840-FF91-4C99-953F-927437F1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6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5D2F8-CABD-4959-B8B4-47107C2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D6CC76-A1AA-4646-A8B1-00F8787B0D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B3A5E-1217-4148-A807-A7B516E4C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53AAAB-26E8-4297-BC4F-8CA3160B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47E534-7682-461C-A218-0FD796D6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4F527E-5D02-4F88-8BC2-E150AD6B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35DC0-7BD4-4748-94FB-F84001A9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CC5DD3-8E78-4E99-B0AF-32A27E067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5C2943-B6AF-4854-8F4B-A29A25BE7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CF5687-4CE9-46B8-8BBF-87C69F444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F99750-6347-4571-B2AF-0EECBF288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132C60-DE0C-4337-84DA-BD5CF960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D2FAA6-3204-4097-9E6D-612D9FB20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84CB02-6CFD-4F8A-8694-4A5B75D5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79F1-0BA4-4050-B32C-F052C9087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FC3768C-5CCD-4960-83E4-0F179AD9D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BDD86C-7198-4688-AB0E-FFEA6DBDE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DB817B-5530-4E50-81F4-A2E6E244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5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41AC00-E7C5-4063-ADF5-8D80FD6B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951770-3C94-4D17-AA0A-AD434364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EE8CB-E4C9-4155-985B-F3119305D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2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464D4-9138-4EDF-9AFE-BF149FBC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89F59-469E-42BC-BCFA-BB8BBE05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6F820A-55B5-4C3D-BF42-32F71293F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2E3FB0-44C3-4435-8A56-406591DFD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8961AD-3EC4-4096-AD73-990A8F1B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791377-B3A5-473C-BED6-CD662BD9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5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A36C2E-406C-4F08-88CE-76141896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C64511D-D0BE-4562-A7AD-04BF153C0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E76F06-9591-4C68-A79E-2F9228F2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DF1BA-D845-4E2F-9E7F-BF0C1221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5B1E94-0A85-4B3E-BA64-C68C4676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E1333F-E76E-4F53-8371-472F4A72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65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44C838-16EC-4231-A389-0B21D9C4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851CA7-714F-4518-9F5B-861A3169C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08964-2FFE-4305-8EEA-8FB88451A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999AB-A0FD-4A51-9512-226747C55BC7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341B9D-68F5-4F4E-8BDB-2C5911890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7C9751-025D-4AD5-B56E-9EA0A253D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49A85-455D-48D1-A47D-CBF95EFB5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5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17550" y="914399"/>
            <a:ext cx="10960100" cy="1185863"/>
          </a:xfrm>
        </p:spPr>
        <p:txBody>
          <a:bodyPr/>
          <a:lstStyle/>
          <a:p>
            <a:r>
              <a:rPr lang="en-US" dirty="0"/>
              <a:t>Generate CMC model with macros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343" y="2733007"/>
            <a:ext cx="3846058" cy="35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2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18D4DB-8BB6-408A-A89B-ECAE8A386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975" y="1844818"/>
            <a:ext cx="5381625" cy="36290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F38F6C-31CC-452E-A368-E36B88B1120B}"/>
              </a:ext>
            </a:extLst>
          </p:cNvPr>
          <p:cNvSpPr txBox="1"/>
          <p:nvPr/>
        </p:nvSpPr>
        <p:spPr>
          <a:xfrm>
            <a:off x="571204" y="979342"/>
            <a:ext cx="18675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Parameter Sweep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3D68F5-4FB6-4693-956C-2AE9EE7EA05E}"/>
              </a:ext>
            </a:extLst>
          </p:cNvPr>
          <p:cNvSpPr txBox="1"/>
          <p:nvPr/>
        </p:nvSpPr>
        <p:spPr>
          <a:xfrm>
            <a:off x="635000" y="3659331"/>
            <a:ext cx="59542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robustness of the macro is roughly checked. </a:t>
            </a:r>
            <a:r>
              <a:rPr lang="en-US" altLang="zh-CN" sz="1400" dirty="0"/>
              <a:t>Extreme cases are not fully covered, but general parameter combinations are tested.</a:t>
            </a:r>
          </a:p>
          <a:p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Alpha is double type, any value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boo</a:t>
            </a:r>
            <a:r>
              <a:rPr lang="en-US" altLang="zh-CN" sz="1400" dirty="0" err="1"/>
              <a:t>lThin</a:t>
            </a:r>
            <a:r>
              <a:rPr lang="en-US" altLang="zh-CN" sz="1400" dirty="0"/>
              <a:t> only takes 0 or 1, to avoid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DI&lt;DE-0.2   is required, they must be larger than 2*wire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 is double type, HE&gt;0.2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N has to be at least 3, integer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wR</a:t>
            </a:r>
            <a:r>
              <a:rPr lang="en-US" sz="1400" dirty="0"/>
              <a:t> can be 0, or any larger float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16A0C8-0BFC-4E5F-914A-E952C1AD5114}"/>
              </a:ext>
            </a:extLst>
          </p:cNvPr>
          <p:cNvSpPr txBox="1"/>
          <p:nvPr/>
        </p:nvSpPr>
        <p:spPr>
          <a:xfrm>
            <a:off x="635000" y="5794964"/>
            <a:ext cx="580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constant 0.2 that appears in the constraint of parameters, is because of hard coded paint thickness 0.1mm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BD0C38-BEF8-4241-9552-0FB0E3B8C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28" y="1792431"/>
            <a:ext cx="6657975" cy="18669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8E7B23-6557-43D6-82D4-006938D29B1D}"/>
              </a:ext>
            </a:extLst>
          </p:cNvPr>
          <p:cNvSpPr txBox="1"/>
          <p:nvPr/>
        </p:nvSpPr>
        <p:spPr>
          <a:xfrm>
            <a:off x="7644846" y="3562346"/>
            <a:ext cx="482811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The sweep check is recorded, shown next page.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Notice the switch between thin wire and square wire mode, and the intersecting wire warnings.</a:t>
            </a:r>
          </a:p>
        </p:txBody>
      </p:sp>
    </p:spTree>
    <p:extLst>
      <p:ext uri="{BB962C8B-B14F-4D97-AF65-F5344CB8AC3E}">
        <p14:creationId xmlns:p14="http://schemas.microsoft.com/office/powerpoint/2010/main" val="201442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_0 - CST STUDIO SUITE 1_29_2019 9_14_09 PM">
            <a:hlinkClick r:id="" action="ppaction://media"/>
            <a:extLst>
              <a:ext uri="{FF2B5EF4-FFF2-40B4-BE49-F238E27FC236}">
                <a16:creationId xmlns:a16="http://schemas.microsoft.com/office/drawing/2014/main" id="{04175651-4520-4E74-AA74-125EE5B3A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763"/>
            <a:ext cx="12192000" cy="65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1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8478C8A-B6FF-42F2-A272-A9602DE62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80D7CCB-3CD7-42E8-A22E-E4A2A3A98F5F}"/>
              </a:ext>
            </a:extLst>
          </p:cNvPr>
          <p:cNvSpPr txBox="1"/>
          <p:nvPr/>
        </p:nvSpPr>
        <p:spPr>
          <a:xfrm>
            <a:off x="635000" y="1320800"/>
            <a:ext cx="34233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Start a completely new HF project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67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DC960E0-DC82-4349-9C7C-AFE7CC59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27" y="803866"/>
            <a:ext cx="2495550" cy="4591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ABADAA-DDD1-4DE2-8B88-7CFB8C97F50B}"/>
              </a:ext>
            </a:extLst>
          </p:cNvPr>
          <p:cNvSpPr txBox="1"/>
          <p:nvPr/>
        </p:nvSpPr>
        <p:spPr>
          <a:xfrm>
            <a:off x="259962" y="200618"/>
            <a:ext cx="31145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Import Macro, not open editor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B6A52F0-769C-4550-92A4-28481B981CE9}"/>
              </a:ext>
            </a:extLst>
          </p:cNvPr>
          <p:cNvSpPr/>
          <p:nvPr/>
        </p:nvSpPr>
        <p:spPr>
          <a:xfrm>
            <a:off x="1382233" y="4933507"/>
            <a:ext cx="1584251" cy="180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D2A6F2-3F37-4795-A1C9-505209B57050}"/>
              </a:ext>
            </a:extLst>
          </p:cNvPr>
          <p:cNvSpPr/>
          <p:nvPr/>
        </p:nvSpPr>
        <p:spPr>
          <a:xfrm>
            <a:off x="1382233" y="3937591"/>
            <a:ext cx="1669311" cy="33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71A463-A26C-4B16-B478-D77D12D6B926}"/>
              </a:ext>
            </a:extLst>
          </p:cNvPr>
          <p:cNvSpPr txBox="1"/>
          <p:nvPr/>
        </p:nvSpPr>
        <p:spPr>
          <a:xfrm>
            <a:off x="3654277" y="3937591"/>
            <a:ext cx="460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import, these two will show up on the list</a:t>
            </a:r>
          </a:p>
        </p:txBody>
      </p:sp>
    </p:spTree>
    <p:extLst>
      <p:ext uri="{BB962C8B-B14F-4D97-AF65-F5344CB8AC3E}">
        <p14:creationId xmlns:p14="http://schemas.microsoft.com/office/powerpoint/2010/main" val="2765455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418478-B946-4F76-A847-13987A83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50E4854-43E4-4276-B9F9-418876F180B6}"/>
              </a:ext>
            </a:extLst>
          </p:cNvPr>
          <p:cNvSpPr txBox="1"/>
          <p:nvPr/>
        </p:nvSpPr>
        <p:spPr>
          <a:xfrm>
            <a:off x="977900" y="2489200"/>
            <a:ext cx="28282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Import </a:t>
            </a:r>
            <a:r>
              <a:rPr lang="en-US" altLang="zh-CN" dirty="0" err="1"/>
              <a:t>CheckParameter.mcs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3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8928E5-8498-40B4-A50C-0CBD8E11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437BC50-2E5C-4044-836D-D4C88C9225CE}"/>
              </a:ext>
            </a:extLst>
          </p:cNvPr>
          <p:cNvSpPr txBox="1"/>
          <p:nvPr/>
        </p:nvSpPr>
        <p:spPr>
          <a:xfrm>
            <a:off x="977900" y="2489200"/>
            <a:ext cx="29859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Import </a:t>
            </a:r>
            <a:r>
              <a:rPr lang="en-US" altLang="zh-CN" dirty="0" err="1"/>
              <a:t>CheckParameters.mcs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9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555A1D2-6B7E-4FE6-88A7-71AE6725B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8AEAED-F8F1-4582-99B9-27285EB6DE16}"/>
              </a:ext>
            </a:extLst>
          </p:cNvPr>
          <p:cNvSpPr txBox="1"/>
          <p:nvPr/>
        </p:nvSpPr>
        <p:spPr>
          <a:xfrm>
            <a:off x="635000" y="1320800"/>
            <a:ext cx="22653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Import </a:t>
            </a:r>
            <a:r>
              <a:rPr lang="en-US" altLang="zh-CN" b="1" dirty="0" err="1">
                <a:solidFill>
                  <a:srgbClr val="FF0000"/>
                </a:solidFill>
              </a:rPr>
              <a:t>BuildCMC.mcs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78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020616-B85B-4271-B644-D7870CEE4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8AEAED-F8F1-4582-99B9-27285EB6DE16}"/>
              </a:ext>
            </a:extLst>
          </p:cNvPr>
          <p:cNvSpPr txBox="1"/>
          <p:nvPr/>
        </p:nvSpPr>
        <p:spPr>
          <a:xfrm>
            <a:off x="635000" y="1320800"/>
            <a:ext cx="22284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altLang="zh-CN" dirty="0"/>
              <a:t>Import </a:t>
            </a:r>
            <a:r>
              <a:rPr lang="en-US" altLang="zh-CN" dirty="0" err="1"/>
              <a:t>BuildCMC.mcs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4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626563D-1606-41F6-B07C-46286694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7" y="1030374"/>
            <a:ext cx="1655232" cy="304512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 rot="8293717">
            <a:off x="1277713" y="3232438"/>
            <a:ext cx="406400" cy="762454"/>
          </a:xfrm>
          <a:prstGeom prst="downArrow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76" y="1536839"/>
            <a:ext cx="3358897" cy="2005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1794" y="3337070"/>
            <a:ext cx="154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from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9097" y="2722149"/>
            <a:ext cx="561975" cy="1619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15586"/>
              </p:ext>
            </p:extLst>
          </p:nvPr>
        </p:nvGraphicFramePr>
        <p:xfrm>
          <a:off x="6852966" y="1962665"/>
          <a:ext cx="3838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98853767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1139144890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56226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Uncheck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03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Radius&gt;0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Thin </a:t>
                      </a:r>
                      <a:r>
                        <a:rPr lang="en-US" sz="1200" baseline="0" dirty="0"/>
                        <a:t>wire with radius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Square wire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5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Radius=0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Thin wire</a:t>
                      </a:r>
                      <a:r>
                        <a:rPr lang="en-US" sz="1200" baseline="0" dirty="0"/>
                        <a:t>, no radius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Thin wire</a:t>
                      </a:r>
                      <a:r>
                        <a:rPr lang="en-US" sz="1200" baseline="0" dirty="0"/>
                        <a:t>, no radius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3646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EC7B873-F5D2-452C-8D2A-2F24BCFF6A15}"/>
              </a:ext>
            </a:extLst>
          </p:cNvPr>
          <p:cNvSpPr txBox="1"/>
          <p:nvPr/>
        </p:nvSpPr>
        <p:spPr>
          <a:xfrm>
            <a:off x="294758" y="466352"/>
            <a:ext cx="481631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run </a:t>
            </a:r>
            <a:r>
              <a:rPr lang="en-US" altLang="zh-CN" b="1" dirty="0" err="1">
                <a:solidFill>
                  <a:srgbClr val="FF0000"/>
                </a:solidFill>
              </a:rPr>
              <a:t>checkParameters</a:t>
            </a:r>
            <a:r>
              <a:rPr lang="en-US" altLang="zh-CN" b="1" dirty="0">
                <a:solidFill>
                  <a:srgbClr val="FF0000"/>
                </a:solidFill>
              </a:rPr>
              <a:t>, from Macro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4AF5E95-0CF3-4A41-884A-6EE5159DE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209" y="3991131"/>
            <a:ext cx="6657975" cy="18669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A4DFD9A-FB6D-4FFA-8987-C8B28CF74554}"/>
              </a:ext>
            </a:extLst>
          </p:cNvPr>
          <p:cNvSpPr txBox="1"/>
          <p:nvPr/>
        </p:nvSpPr>
        <p:spPr>
          <a:xfrm>
            <a:off x="771266" y="5652984"/>
            <a:ext cx="106494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list will be generated, according to the parameters input into the dialog.</a:t>
            </a:r>
          </a:p>
          <a:p>
            <a:r>
              <a:rPr lang="en-US" sz="1400" dirty="0"/>
              <a:t>If all parameters already exist, the macro will still change the solver to frequency solver, and set units, then silently exit.</a:t>
            </a:r>
          </a:p>
          <a:p>
            <a:r>
              <a:rPr lang="en-US" sz="1400" dirty="0"/>
              <a:t>If any parameter is missing, the dialog will pop out.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8750DC-A25C-46FF-9D8B-08D69D381D1F}"/>
              </a:ext>
            </a:extLst>
          </p:cNvPr>
          <p:cNvSpPr txBox="1"/>
          <p:nvPr/>
        </p:nvSpPr>
        <p:spPr>
          <a:xfrm>
            <a:off x="1886420" y="6468628"/>
            <a:ext cx="826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</a:t>
            </a:r>
            <a:r>
              <a:rPr lang="en-US" dirty="0" err="1"/>
              <a:t>checkParameters</a:t>
            </a:r>
            <a:r>
              <a:rPr lang="en-US" dirty="0"/>
              <a:t> is not mandatory when all these 7 parameters already exist.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CA7CB95-1787-49F3-91CD-0512AAF8FAF6}"/>
              </a:ext>
            </a:extLst>
          </p:cNvPr>
          <p:cNvSpPr txBox="1"/>
          <p:nvPr/>
        </p:nvSpPr>
        <p:spPr>
          <a:xfrm>
            <a:off x="635000" y="1320800"/>
            <a:ext cx="41206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run </a:t>
            </a:r>
            <a:r>
              <a:rPr lang="en-US" altLang="zh-CN" b="1" dirty="0" err="1">
                <a:solidFill>
                  <a:srgbClr val="FF0000"/>
                </a:solidFill>
              </a:rPr>
              <a:t>BuildCMC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from Macro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578B3D-9C6B-426A-BD32-BCCDD03F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66" y="1899684"/>
            <a:ext cx="3800475" cy="350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B023FE-A477-48D5-B33D-3793C803C0AB}"/>
              </a:ext>
            </a:extLst>
          </p:cNvPr>
          <p:cNvSpPr txBox="1"/>
          <p:nvPr/>
        </p:nvSpPr>
        <p:spPr>
          <a:xfrm>
            <a:off x="5486400" y="1899684"/>
            <a:ext cx="6378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CMC will be generated according to the parameters.</a:t>
            </a:r>
          </a:p>
          <a:p>
            <a:r>
              <a:rPr lang="en-US" dirty="0"/>
              <a:t>A port is already added.</a:t>
            </a:r>
          </a:p>
          <a:p>
            <a:r>
              <a:rPr lang="en-US" dirty="0"/>
              <a:t>But the insulation layer is not defined. Neither is the core material.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CA7FCD-C72C-4826-BC6C-C04FAD81E866}"/>
              </a:ext>
            </a:extLst>
          </p:cNvPr>
          <p:cNvSpPr txBox="1"/>
          <p:nvPr/>
        </p:nvSpPr>
        <p:spPr>
          <a:xfrm>
            <a:off x="5613992" y="3062177"/>
            <a:ext cx="6018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thin wire model can be part of the parameter sweep as shown in the next video clip.</a:t>
            </a:r>
          </a:p>
          <a:p>
            <a:endParaRPr lang="en-US" dirty="0"/>
          </a:p>
          <a:p>
            <a:r>
              <a:rPr lang="en-US" dirty="0"/>
              <a:t>Overlapping wire detection is added in the code, but will only send out a message, won’t force the macro to exit. [the down right corner shows the messages]</a:t>
            </a:r>
          </a:p>
        </p:txBody>
      </p:sp>
    </p:spTree>
    <p:extLst>
      <p:ext uri="{BB962C8B-B14F-4D97-AF65-F5344CB8AC3E}">
        <p14:creationId xmlns:p14="http://schemas.microsoft.com/office/powerpoint/2010/main" val="43499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369</Words>
  <Application>Microsoft Office PowerPoint</Application>
  <PresentationFormat>Widescreen</PresentationFormat>
  <Paragraphs>42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主题​​</vt:lpstr>
      <vt:lpstr>Generate CMC model with macros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Focus</dc:creator>
  <cp:lastModifiedBy>He, Ruijie (S&amp;T-Student)</cp:lastModifiedBy>
  <cp:revision>15</cp:revision>
  <dcterms:created xsi:type="dcterms:W3CDTF">2019-01-30T02:41:36Z</dcterms:created>
  <dcterms:modified xsi:type="dcterms:W3CDTF">2020-09-10T17:15:37Z</dcterms:modified>
</cp:coreProperties>
</file>